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17"/>
  </p:notesMasterIdLst>
  <p:sldIdLst>
    <p:sldId id="271" r:id="rId2"/>
    <p:sldId id="256" r:id="rId3"/>
    <p:sldId id="258" r:id="rId4"/>
    <p:sldId id="259" r:id="rId5"/>
    <p:sldId id="260" r:id="rId6"/>
    <p:sldId id="270" r:id="rId7"/>
    <p:sldId id="261" r:id="rId8"/>
    <p:sldId id="262" r:id="rId9"/>
    <p:sldId id="268" r:id="rId10"/>
    <p:sldId id="269" r:id="rId11"/>
    <p:sldId id="263" r:id="rId12"/>
    <p:sldId id="264" r:id="rId13"/>
    <p:sldId id="265" r:id="rId14"/>
    <p:sldId id="266" r:id="rId15"/>
    <p:sldId id="267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5D5D"/>
    <a:srgbClr val="FFCDCD"/>
    <a:srgbClr val="FECECA"/>
    <a:srgbClr val="D9D9D9"/>
    <a:srgbClr val="FFFFFF"/>
    <a:srgbClr val="2466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0F7853-3DBE-40B1-9BA9-1DE30632A57E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AAF126-87DA-40FB-A6FD-93967E94A5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26375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AAF126-87DA-40FB-A6FD-93967E94A57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745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1307-937D-4940-9D1A-8E9E53DDF58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C5122-EA3C-4059-8649-B0ABF5AA9F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4607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1307-937D-4940-9D1A-8E9E53DDF58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C5122-EA3C-4059-8649-B0ABF5AA9F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82048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1307-937D-4940-9D1A-8E9E53DDF58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C5122-EA3C-4059-8649-B0ABF5AA9F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0364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1307-937D-4940-9D1A-8E9E53DDF58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C5122-EA3C-4059-8649-B0ABF5AA9F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384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1307-937D-4940-9D1A-8E9E53DDF58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C5122-EA3C-4059-8649-B0ABF5AA9F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9717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1307-937D-4940-9D1A-8E9E53DDF58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C5122-EA3C-4059-8649-B0ABF5AA9F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5411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1307-937D-4940-9D1A-8E9E53DDF58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C5122-EA3C-4059-8649-B0ABF5AA9F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50316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1307-937D-4940-9D1A-8E9E53DDF58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C5122-EA3C-4059-8649-B0ABF5AA9F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6826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1307-937D-4940-9D1A-8E9E53DDF58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C5122-EA3C-4059-8649-B0ABF5AA9F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057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1307-937D-4940-9D1A-8E9E53DDF58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C5122-EA3C-4059-8649-B0ABF5AA9F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1001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EA1307-937D-4940-9D1A-8E9E53DDF58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1C5122-EA3C-4059-8649-B0ABF5AA9F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236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EA1307-937D-4940-9D1A-8E9E53DDF586}" type="datetimeFigureOut">
              <a:rPr lang="ru-RU" smtClean="0"/>
              <a:t>19.08.2026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1C5122-EA3C-4059-8649-B0ABF5AA9F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4085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37721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19536" y="5339628"/>
            <a:ext cx="1210118" cy="15609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33309" y="725342"/>
            <a:ext cx="4759036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Использование 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активных и интерактивных форм работы с педагогами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4218" y="2342861"/>
            <a:ext cx="4297218" cy="3457575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едагогические кейсы;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астер-класс 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 формированию читательской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грамотности;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екстологический, контекстуальный и сравнител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ь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ный  анализ 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эпистолярного наследия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воинов-афганцев школы 77;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редставление 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результатов проектной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деятельности</a:t>
            </a: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611447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00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Результативность музейной педагогики</a:t>
            </a:r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839787" y="1690688"/>
            <a:ext cx="2827049" cy="823912"/>
          </a:xfrm>
        </p:spPr>
        <p:txBody>
          <a:bodyPr/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Сферы деятельности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sz="half" idx="2"/>
          </p:nvPr>
        </p:nvSpPr>
        <p:spPr>
          <a:xfrm>
            <a:off x="839787" y="2625148"/>
            <a:ext cx="3270395" cy="3684588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ознавательная;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моциональная;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творческая;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сфера поведения.</a:t>
            </a:r>
            <a:endParaRPr lang="ru-RU" sz="2400" b="1" dirty="0">
              <a:solidFill>
                <a:schemeClr val="tx2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0" name="Текст 9"/>
          <p:cNvSpPr>
            <a:spLocks noGrp="1"/>
          </p:cNvSpPr>
          <p:nvPr>
            <p:ph type="body" sz="quarter" idx="3"/>
          </p:nvPr>
        </p:nvSpPr>
        <p:spPr>
          <a:xfrm>
            <a:off x="4657436" y="1745962"/>
            <a:ext cx="3017982" cy="823912"/>
          </a:xfrm>
        </p:spPr>
        <p:txBody>
          <a:bodyPr>
            <a:noAutofit/>
          </a:bodyPr>
          <a:lstStyle/>
          <a:p>
            <a:pPr algn="ctr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Оценка результативности</a:t>
            </a: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Объект 10"/>
          <p:cNvSpPr>
            <a:spLocks noGrp="1"/>
          </p:cNvSpPr>
          <p:nvPr>
            <p:ph sz="quarter" idx="4"/>
          </p:nvPr>
        </p:nvSpPr>
        <p:spPr>
          <a:xfrm>
            <a:off x="4790268" y="2625148"/>
            <a:ext cx="3017982" cy="368458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етод наблюдения </a:t>
            </a: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 деятельностью 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обучающихся;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нкетирование;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анализ </a:t>
            </a: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продуктов 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деятельности;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интервью </a:t>
            </a: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 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беседы.</a:t>
            </a:r>
            <a:endParaRPr lang="ru-RU" sz="2400" b="1" dirty="0">
              <a:solidFill>
                <a:schemeClr val="tx2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8184948" y="1742419"/>
            <a:ext cx="33089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Показатели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результативности 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03659" y="4941456"/>
            <a:ext cx="1292464" cy="1920224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8222672" y="2625147"/>
            <a:ext cx="31327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личностное 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развитие;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межличностные взаимодействия;</a:t>
            </a:r>
          </a:p>
          <a:p>
            <a:pPr marL="342900" indent="-342900"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практическое </a:t>
            </a: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применение 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знаний.</a:t>
            </a:r>
            <a:endParaRPr lang="ru-RU" sz="2400" b="1" dirty="0">
              <a:solidFill>
                <a:schemeClr val="tx2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Шеврон 16"/>
          <p:cNvSpPr/>
          <p:nvPr/>
        </p:nvSpPr>
        <p:spPr>
          <a:xfrm>
            <a:off x="2623127" y="5185134"/>
            <a:ext cx="764128" cy="488443"/>
          </a:xfrm>
          <a:prstGeom prst="chevron">
            <a:avLst/>
          </a:prstGeom>
          <a:solidFill>
            <a:srgbClr val="FECECA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29195" y="5173662"/>
            <a:ext cx="798645" cy="49991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0342" y="5173661"/>
            <a:ext cx="798645" cy="499915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4301" y="5286202"/>
            <a:ext cx="798645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8416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838200" y="365125"/>
            <a:ext cx="5202382" cy="1325563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Полученные результаты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838200" y="1690688"/>
            <a:ext cx="5202382" cy="4351338"/>
          </a:xfrm>
        </p:spPr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Повышение мотивации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аинтересованность в изучении предмета.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Развитие критического мышления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понимают;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нтегрируют;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ормируют свою позицию.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Формирование ценностей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олерантность;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патриотичность;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ответственность.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5115" y="5117927"/>
            <a:ext cx="1155114" cy="17595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90476" y="0"/>
            <a:ext cx="540152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623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49" y="0"/>
            <a:ext cx="4953675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23343" y="967426"/>
            <a:ext cx="5885873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Виды занятий с педагогами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33940" y="2292989"/>
            <a:ext cx="494176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кскурсия в историко-краеведческий музей школы №77 города Омска;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ешение кейсов;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астер- класс;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амостоятельная работа;</a:t>
            </a:r>
          </a:p>
          <a:p>
            <a:pPr marL="342900" indent="-342900">
              <a:buFont typeface="Wingdings" panose="05000000000000000000" pitchFamily="2" charset="2"/>
              <a:buChar char="§"/>
            </a:pP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резентация мини-проектов.</a:t>
            </a:r>
            <a:endParaRPr lang="ru-RU" sz="2400" b="1" dirty="0">
              <a:solidFill>
                <a:schemeClr val="tx2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332" y="4970645"/>
            <a:ext cx="1246595" cy="1663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2909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2264" y="632979"/>
            <a:ext cx="524741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Целесообразность тиражирования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музейной педагогики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73546" y="2111952"/>
            <a:ext cx="4694382" cy="4351338"/>
          </a:xfrm>
        </p:spPr>
        <p:txBody>
          <a:bodyPr>
            <a:normAutofit fontScale="92500"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расширить </a:t>
            </a:r>
            <a:r>
              <a:rPr lang="ru-RU" sz="19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возможности для глубокого и интересного изучения гуманитарных предметов;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способствовать </a:t>
            </a:r>
            <a:r>
              <a:rPr lang="ru-RU" sz="19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развитию ключевых компетенций и ценностных ориентиров у учащихся;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установить </a:t>
            </a:r>
            <a:r>
              <a:rPr lang="ru-RU" sz="19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более тесную связь между образовательным процессом и культурным наследием;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эффективно </a:t>
            </a:r>
            <a:r>
              <a:rPr lang="ru-RU" sz="19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использовать ресурсы музеев;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укреплять </a:t>
            </a:r>
            <a:r>
              <a:rPr lang="ru-RU" sz="19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репутацию образовательного учреждения;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19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развивать </a:t>
            </a:r>
            <a:r>
              <a:rPr lang="ru-RU" sz="19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научный подход к образованию.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24575" y="0"/>
            <a:ext cx="6067425" cy="68580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4661" y="5193648"/>
            <a:ext cx="1292464" cy="166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296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5717309" y="2038060"/>
            <a:ext cx="6234546" cy="322666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>
              <a:buNone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«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Музей — это не только хранитель, это и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воспитатель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» 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0" indent="0" algn="r">
              <a:buNone/>
            </a:pP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                   Д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. С.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Лихачёва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5458690" cy="685800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23418" y="5008180"/>
            <a:ext cx="1228437" cy="17759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80202" y="250822"/>
            <a:ext cx="150876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502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10327" y="0"/>
            <a:ext cx="10381674" cy="685800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7744" y="5083910"/>
            <a:ext cx="1292464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1053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218" y="396442"/>
            <a:ext cx="11069782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Музейная педагогика  повышает интерес к предмету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628218" y="1839696"/>
            <a:ext cx="5157787" cy="823912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формирует ключевые компетенции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839788" y="2966893"/>
            <a:ext cx="5157787" cy="256568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развивает аналитические и исследовательские навыки;</a:t>
            </a:r>
          </a:p>
          <a:p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умение работать с различными источниками информации;</a:t>
            </a:r>
          </a:p>
          <a:p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формирует навыки командной работы и критического мышления.</a:t>
            </a:r>
            <a:endParaRPr lang="ru-RU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6246812" y="1839696"/>
            <a:ext cx="5183188" cy="823912"/>
          </a:xfrm>
        </p:spPr>
        <p:txBody>
          <a:bodyPr>
            <a:normAutofit/>
          </a:bodyPr>
          <a:lstStyle/>
          <a:p>
            <a:pPr algn="ctr"/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ф</a:t>
            </a:r>
            <a:r>
              <a:rPr lang="ru-RU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ормирует ценностные ориентиры</a:t>
            </a:r>
            <a:endParaRPr lang="ru-RU" dirty="0">
              <a:solidFill>
                <a:schemeClr val="tx1">
                  <a:lumMod val="50000"/>
                  <a:lumOff val="5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6486237" y="2966893"/>
            <a:ext cx="5183188" cy="2565689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уважение к культурному и историческому наследию;</a:t>
            </a:r>
          </a:p>
          <a:p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развитие эстетического вкуса</a:t>
            </a:r>
            <a:r>
              <a:rPr lang="ru-RU" sz="2000" b="1" dirty="0"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endParaRPr lang="ru-RU" sz="2000" b="1" dirty="0" smtClean="0"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понимание человеческих ценностей;</a:t>
            </a:r>
          </a:p>
          <a:p>
            <a:r>
              <a:rPr lang="ru-RU" sz="2000" b="1" dirty="0" smtClean="0">
                <a:latin typeface="Cambria" panose="02040503050406030204" pitchFamily="18" charset="0"/>
                <a:ea typeface="Cambria" panose="02040503050406030204" pitchFamily="18" charset="0"/>
              </a:rPr>
              <a:t> любовь к своей семье, школе, городу и стране в целом.</a:t>
            </a:r>
            <a:endParaRPr lang="ru-RU" sz="2000" b="1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96140" y="5083910"/>
            <a:ext cx="1292464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4123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1" y="4807223"/>
            <a:ext cx="1292464" cy="1774090"/>
          </a:xfrm>
          <a:prstGeom prst="rect">
            <a:avLst/>
          </a:prstGeom>
        </p:spPr>
      </p:pic>
      <p:sp>
        <p:nvSpPr>
          <p:cNvPr id="10" name="Объект 9"/>
          <p:cNvSpPr>
            <a:spLocks noGrp="1"/>
          </p:cNvSpPr>
          <p:nvPr>
            <p:ph idx="4294967295"/>
          </p:nvPr>
        </p:nvSpPr>
        <p:spPr>
          <a:xfrm>
            <a:off x="6096001" y="1008221"/>
            <a:ext cx="5524107" cy="3799002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Цель: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ru-RU" sz="2400" b="1" dirty="0" smtClean="0">
                <a:solidFill>
                  <a:schemeClr val="tx2">
                    <a:lumMod val="85000"/>
                    <a:lumOff val="1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познакомить с методами и приёмами технологии «музейная педагогика» и их эффективным применением на уроках русского языка и литературы, а также в проектно-исследовательской деятельности с учащимися</a:t>
            </a:r>
            <a:endParaRPr lang="ru-RU" sz="2400" b="1" dirty="0">
              <a:solidFill>
                <a:schemeClr val="tx2">
                  <a:lumMod val="85000"/>
                  <a:lumOff val="1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7435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45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Алгоритм использования музейной педагогики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24527" y="1792590"/>
            <a:ext cx="10515600" cy="3291320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знакомство </a:t>
            </a:r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 музейной </a:t>
            </a:r>
            <a:r>
              <a:rPr lang="ru-RU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практикой;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постановка целей</a:t>
            </a:r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endParaRPr lang="ru-RU" b="1" dirty="0" smtClean="0">
              <a:solidFill>
                <a:schemeClr val="tx2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</a:t>
            </a:r>
            <a:r>
              <a:rPr lang="ru-RU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ыбор конкретных </a:t>
            </a:r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методик и </a:t>
            </a:r>
            <a:r>
              <a:rPr lang="ru-RU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приёмов</a:t>
            </a:r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endParaRPr lang="ru-RU" b="1" dirty="0" smtClean="0">
              <a:solidFill>
                <a:schemeClr val="tx2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внедрение </a:t>
            </a:r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их в учебный </a:t>
            </a:r>
            <a:r>
              <a:rPr lang="ru-RU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процесс</a:t>
            </a:r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endParaRPr lang="ru-RU" b="1" dirty="0" smtClean="0">
              <a:solidFill>
                <a:schemeClr val="tx2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оценка </a:t>
            </a:r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эффективности внедрённых </a:t>
            </a:r>
            <a:r>
              <a:rPr lang="ru-RU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методов;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к</a:t>
            </a:r>
            <a:r>
              <a:rPr lang="ru-RU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оррекция методов </a:t>
            </a:r>
            <a:r>
              <a:rPr lang="ru-RU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 учётом полученных результатов.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77950" y="5083910"/>
            <a:ext cx="1292464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355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826" y="5070764"/>
            <a:ext cx="1292464" cy="1814945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8962" y="420543"/>
            <a:ext cx="600594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Экспозиции историко-краеведческого музея школы №77 города Омска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1399" y="1847706"/>
            <a:ext cx="5581073" cy="4351338"/>
          </a:xfrm>
        </p:spPr>
        <p:txBody>
          <a:bodyPr>
            <a:normAutofit fontScale="925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«Омичи в боях за Родину»;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Так вышло, мама, не вернусь домой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»;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«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Ими гордится школа, Омск, </a:t>
            </a: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Россия;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Экспозиции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посвящённые участникам Великой Отечественной войны: Вдовину Леониду Семёновичу («Легенда школы, Омска и Омской области») и </a:t>
            </a:r>
            <a:r>
              <a:rPr lang="ru-RU" sz="24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Ситникову</a:t>
            </a:r>
            <a:r>
              <a:rPr lang="ru-RU" sz="2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Алексею Михайловичу, Герою Советского союза, Почётному гражданину города Омска.</a:t>
            </a:r>
          </a:p>
          <a:p>
            <a:pPr>
              <a:buFont typeface="Wingdings" panose="05000000000000000000" pitchFamily="2" charset="2"/>
              <a:buChar char="q"/>
            </a:pPr>
            <a:endParaRPr lang="ru-RU" sz="2400" b="1" dirty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4901" y="4004"/>
            <a:ext cx="4807099" cy="68539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7066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948892" y="416071"/>
            <a:ext cx="10799762" cy="900112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Методы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и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приёмы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реализации музейной педагогики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690252" y="1727200"/>
            <a:ext cx="3454401" cy="1237673"/>
          </a:xfrm>
          <a:prstGeom prst="round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err="1" smtClean="0">
                <a:ln w="0"/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Квесты</a:t>
            </a:r>
            <a:r>
              <a:rPr lang="ru-RU" sz="2400" b="1" dirty="0" smtClean="0">
                <a:ln w="0"/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 и ролевые игры</a:t>
            </a:r>
            <a:endParaRPr lang="ru-RU" sz="2400" b="1" dirty="0">
              <a:ln w="0"/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1690251" y="3186546"/>
            <a:ext cx="3454401" cy="1228436"/>
          </a:xfrm>
          <a:prstGeom prst="round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Виртуальные экскурсии</a:t>
            </a:r>
            <a:endParaRPr lang="ru-RU" sz="2400" b="1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 rot="10800000" flipH="1" flipV="1">
            <a:off x="7001163" y="1727201"/>
            <a:ext cx="3629891" cy="1237672"/>
          </a:xfrm>
          <a:prstGeom prst="round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Проектная деятельность</a:t>
            </a:r>
            <a:endParaRPr lang="ru-RU" sz="2400" b="1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7001163" y="3186546"/>
            <a:ext cx="3629890" cy="1228436"/>
          </a:xfrm>
          <a:prstGeom prst="round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Интерактивные задания</a:t>
            </a:r>
            <a:endParaRPr lang="ru-RU" sz="2400" b="1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690251" y="4636654"/>
            <a:ext cx="3454401" cy="1274619"/>
          </a:xfrm>
          <a:prstGeom prst="round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Анализ музейных каталогов  и путеводителей</a:t>
            </a:r>
            <a:endParaRPr lang="ru-RU" sz="2400" b="1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7" name="Двойная стрелка влево/вправо 16"/>
          <p:cNvSpPr/>
          <p:nvPr/>
        </p:nvSpPr>
        <p:spPr>
          <a:xfrm flipH="1" flipV="1">
            <a:off x="5255491" y="2207491"/>
            <a:ext cx="1644072" cy="508000"/>
          </a:xfrm>
          <a:prstGeom prst="leftRightArrow">
            <a:avLst/>
          </a:prstGeom>
          <a:solidFill>
            <a:srgbClr val="FFFFF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Двойная стрелка влево/вправо 18"/>
          <p:cNvSpPr/>
          <p:nvPr/>
        </p:nvSpPr>
        <p:spPr>
          <a:xfrm flipH="1" flipV="1">
            <a:off x="5255491" y="3537526"/>
            <a:ext cx="1644072" cy="526475"/>
          </a:xfrm>
          <a:prstGeom prst="leftRightArrow">
            <a:avLst/>
          </a:prstGeom>
          <a:solidFill>
            <a:srgbClr val="D9D9D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Двойная стрелка влево/вправо 19"/>
          <p:cNvSpPr/>
          <p:nvPr/>
        </p:nvSpPr>
        <p:spPr>
          <a:xfrm>
            <a:off x="5255491" y="4978400"/>
            <a:ext cx="1644072" cy="526473"/>
          </a:xfrm>
          <a:prstGeom prst="leftRightArrow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7001163" y="4636654"/>
            <a:ext cx="3629890" cy="1274619"/>
          </a:xfrm>
          <a:prstGeom prst="roundRect">
            <a:avLst/>
          </a:prstGeom>
          <a:solidFill>
            <a:schemeClr val="bg1">
              <a:lumMod val="85000"/>
            </a:schemeClr>
          </a:solidFill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Работа с документами и архивами музея</a:t>
            </a:r>
            <a:endParaRPr lang="ru-RU" sz="2400" b="1" dirty="0">
              <a:solidFill>
                <a:schemeClr val="tx2">
                  <a:lumMod val="75000"/>
                  <a:lumOff val="2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pic>
        <p:nvPicPr>
          <p:cNvPr id="22" name="Рисунок 2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32653" y="5111619"/>
            <a:ext cx="1385456" cy="177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5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4454" y="734580"/>
            <a:ext cx="10515600" cy="1325563"/>
          </a:xfrm>
        </p:spPr>
        <p:txBody>
          <a:bodyPr/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Необходимые условия для успешной реализации музейной педагогики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idx="1"/>
          </p:nvPr>
        </p:nvSpPr>
        <p:spPr>
          <a:xfrm>
            <a:off x="1115291" y="2324388"/>
            <a:ext cx="10515600" cy="316858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доступ к музейным 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ресурсам;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подготовка </a:t>
            </a: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учителей к работе с музейными 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материалами;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знакомство с методиками музейной 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педагогики;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разработка </a:t>
            </a: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интегрированных учебных материалов и </a:t>
            </a: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заданий;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ru-RU" sz="2400" b="1" dirty="0" smtClean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ru-RU" sz="2400" b="1" dirty="0">
                <a:solidFill>
                  <a:schemeClr val="tx2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создание условий для проектной и исследовательской деятельности учащихся.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1386" y="5178936"/>
            <a:ext cx="1292464" cy="1679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6718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2332" y="5151473"/>
            <a:ext cx="1292464" cy="167654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4201" y="0"/>
            <a:ext cx="5257800" cy="68580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64308" y="823336"/>
            <a:ext cx="5839691" cy="922338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</a:rPr>
              <a:t>Методическая проблема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198" y="2027310"/>
            <a:ext cx="5691909" cy="3094181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 все педагоги обладают достаточными знаниями и навыками для эффективного использования музейных ресурсов в учебном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процессе; </a:t>
            </a: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все образовательные учреждения имеют равный доступ к музеям и виртуальным </a:t>
            </a: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экспозициям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;</a:t>
            </a:r>
            <a:endParaRPr lang="ru-RU" sz="2000" b="1" dirty="0" smtClean="0">
              <a:solidFill>
                <a:schemeClr val="tx1">
                  <a:lumMod val="75000"/>
                  <a:lumOff val="2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>
              <a:lnSpc>
                <a:spcPct val="100000"/>
              </a:lnSpc>
              <a:buFont typeface="Wingdings" panose="05000000000000000000" pitchFamily="2" charset="2"/>
              <a:buChar char="§"/>
            </a:pPr>
            <a:r>
              <a:rPr lang="ru-RU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немногие </a:t>
            </a:r>
            <a:r>
              <a:rPr lang="ru-RU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школы нашего города имеют музеи и комнаты «Памяти». </a:t>
            </a:r>
          </a:p>
        </p:txBody>
      </p:sp>
    </p:spTree>
    <p:extLst>
      <p:ext uri="{BB962C8B-B14F-4D97-AF65-F5344CB8AC3E}">
        <p14:creationId xmlns:p14="http://schemas.microsoft.com/office/powerpoint/2010/main" val="461603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Серая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1055</TotalTime>
  <Words>519</Words>
  <Application>Microsoft Office PowerPoint</Application>
  <PresentationFormat>Широкоэкранный</PresentationFormat>
  <Paragraphs>89</Paragraphs>
  <Slides>15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Arial</vt:lpstr>
      <vt:lpstr>Calibri</vt:lpstr>
      <vt:lpstr>Calibri Light</vt:lpstr>
      <vt:lpstr>Cambria</vt:lpstr>
      <vt:lpstr>Wingdings</vt:lpstr>
      <vt:lpstr>Office Theme</vt:lpstr>
      <vt:lpstr>Презентация PowerPoint</vt:lpstr>
      <vt:lpstr>Презентация PowerPoint</vt:lpstr>
      <vt:lpstr>Музейная педагогика  повышает интерес к предмету</vt:lpstr>
      <vt:lpstr>Презентация PowerPoint</vt:lpstr>
      <vt:lpstr>Алгоритм использования музейной педагогики </vt:lpstr>
      <vt:lpstr>Экспозиции историко-краеведческого музея школы №77 города Омска</vt:lpstr>
      <vt:lpstr>Методы и приёмы реализации музейной педагогики</vt:lpstr>
      <vt:lpstr>Необходимые условия для успешной реализации музейной педагогики</vt:lpstr>
      <vt:lpstr>Методическая проблема</vt:lpstr>
      <vt:lpstr>Использование активных и интерактивных форм работы с педагогами</vt:lpstr>
      <vt:lpstr>Результативность музейной педагогики</vt:lpstr>
      <vt:lpstr>Полученные результаты</vt:lpstr>
      <vt:lpstr>Виды занятий с педагогами</vt:lpstr>
      <vt:lpstr>Целесообразность тиражирования музейной педагогики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музейной педагогики на уроках русского языка и литературы и в проектно-исследовательской деятельности</dc:title>
  <dc:creator>vitalyacamry@outlook.com</dc:creator>
  <cp:lastModifiedBy>vitalyacamry@outlook.com</cp:lastModifiedBy>
  <cp:revision>57</cp:revision>
  <dcterms:created xsi:type="dcterms:W3CDTF">2026-02-14T12:56:53Z</dcterms:created>
  <dcterms:modified xsi:type="dcterms:W3CDTF">2026-08-19T13:52:10Z</dcterms:modified>
</cp:coreProperties>
</file>